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3"/>
  </p:notesMasterIdLst>
  <p:handoutMasterIdLst>
    <p:handoutMasterId r:id="rId14"/>
  </p:handoutMasterIdLst>
  <p:sldIdLst>
    <p:sldId id="1317" r:id="rId4"/>
    <p:sldId id="429" r:id="rId5"/>
    <p:sldId id="258" r:id="rId6"/>
    <p:sldId id="290" r:id="rId7"/>
    <p:sldId id="323" r:id="rId8"/>
    <p:sldId id="427" r:id="rId9"/>
    <p:sldId id="1327" r:id="rId10"/>
    <p:sldId id="1326" r:id="rId11"/>
    <p:sldId id="1325" r:id="rId1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1" autoAdjust="0"/>
    <p:restoredTop sz="94660"/>
  </p:normalViewPr>
  <p:slideViewPr>
    <p:cSldViewPr>
      <p:cViewPr varScale="1">
        <p:scale>
          <a:sx n="126" d="100"/>
          <a:sy n="126" d="100"/>
        </p:scale>
        <p:origin x="6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3B537-7EB1-45F6-89C1-4BE47FD71A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Garamond" pitchFamily="18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e5a67524da_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e5a67524da_1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e5a67524da_1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C4BF0-CC01-459C-9C2C-E45A2D5F9C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Garamond" pitchFamily="18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40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5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.jpeg"/><Relationship Id="rId4" Type="http://schemas.openxmlformats.org/officeDocument/2006/relationships/hyperlink" Target="http://barrett.dyson.cornell.edu/research/innovation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13547" y="2305615"/>
            <a:ext cx="754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Developing Data Products and Computational Techniques to Improve the Targeting and MEL of Humanitarian, Development and Conservation Interventions</a:t>
            </a:r>
            <a:endParaRPr lang="en-US" sz="2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Guest Lecture to CS 6702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Computational Sustainability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September 7, 2022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9" descr="GirlinFields@Madzu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209550" y="0"/>
            <a:ext cx="8724900" cy="1828800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Georgia" pitchFamily="18" charset="0"/>
              </a:rPr>
              <a:t>“Most of the people in the world are poor, so if we knew the economics of being poor we would know much of the economics that really matters.”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Georgia" pitchFamily="18" charset="0"/>
              </a:rPr>
              <a:t>- Theodore W. Schultz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Georgia" pitchFamily="18" charset="0"/>
              </a:rPr>
              <a:t>Opening sentences of 1979 Nobel Prize in Economics lecture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209550" y="5867400"/>
            <a:ext cx="8534400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Georgia" pitchFamily="18" charset="0"/>
                <a:cs typeface="Times New Roman" pitchFamily="18" charset="0"/>
              </a:rPr>
              <a:t>Better economics to reduce poverty and malnutrition requires improved data collection and analysis.</a:t>
            </a:r>
          </a:p>
        </p:txBody>
      </p:sp>
    </p:spTree>
    <p:extLst>
      <p:ext uri="{BB962C8B-B14F-4D97-AF65-F5344CB8AC3E}">
        <p14:creationId xmlns:p14="http://schemas.microsoft.com/office/powerpoint/2010/main" val="22456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u_logo_sml_150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638800" cy="838200"/>
          </a:xfrm>
        </p:spPr>
        <p:txBody>
          <a:bodyPr rIns="132080"/>
          <a:lstStyle/>
          <a:p>
            <a:pPr algn="r" eaLnBrk="1" hangingPunct="1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The challenge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b="1" dirty="0">
                <a:latin typeface="Georgia" panose="02040502050405020303" pitchFamily="18" charset="0"/>
              </a:rPr>
              <a:t>Renewed interest and funding </a:t>
            </a:r>
            <a:r>
              <a:rPr lang="en-US" sz="2400" dirty="0">
                <a:latin typeface="Georgia" panose="02040502050405020303" pitchFamily="18" charset="0"/>
              </a:rPr>
              <a:t>for interventions targeted toward hunger and poverty reduction.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endParaRPr lang="en-US" sz="24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b="1" dirty="0">
                <a:latin typeface="Georgia" panose="02040502050405020303" pitchFamily="18" charset="0"/>
              </a:rPr>
              <a:t>Increased flexibility </a:t>
            </a:r>
            <a:r>
              <a:rPr lang="en-US" sz="2400" dirty="0">
                <a:latin typeface="Georgia" panose="02040502050405020303" pitchFamily="18" charset="0"/>
              </a:rPr>
              <a:t>in instruments (e.g., no longer just food aid shipments in response to emergencies).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endParaRPr lang="en-US" sz="24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dirty="0">
                <a:latin typeface="Georgia" panose="02040502050405020303" pitchFamily="18" charset="0"/>
              </a:rPr>
              <a:t>Rapid growth in open access </a:t>
            </a:r>
            <a:r>
              <a:rPr lang="en-US" sz="2400" b="1" dirty="0">
                <a:latin typeface="Georgia" panose="02040502050405020303" pitchFamily="18" charset="0"/>
              </a:rPr>
              <a:t>data availability</a:t>
            </a:r>
            <a:r>
              <a:rPr lang="en-US" sz="2400" dirty="0">
                <a:latin typeface="Georgia" panose="02040502050405020303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endParaRPr lang="en-US" sz="24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dirty="0">
                <a:latin typeface="Georgia" panose="02040502050405020303" pitchFamily="18" charset="0"/>
              </a:rPr>
              <a:t>Need to translate more dollars and data into </a:t>
            </a:r>
            <a:r>
              <a:rPr lang="en-US" sz="2400" b="1" dirty="0">
                <a:latin typeface="Georgia" panose="02040502050405020303" pitchFamily="18" charset="0"/>
              </a:rPr>
              <a:t>better choices</a:t>
            </a:r>
            <a:r>
              <a:rPr lang="en-US" sz="2400" dirty="0">
                <a:latin typeface="Georgia" panose="02040502050405020303" pitchFamily="18" charset="0"/>
              </a:rPr>
              <a:t>, now that there more choices are available.   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endParaRPr lang="en-US" sz="24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b="1" dirty="0">
                <a:latin typeface="Georgia" panose="02040502050405020303" pitchFamily="18" charset="0"/>
              </a:rPr>
              <a:t> Need to know: </a:t>
            </a:r>
          </a:p>
          <a:p>
            <a:pPr marL="971550" lvl="1" indent="-514350"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AutoNum type="romanLcParenR"/>
            </a:pPr>
            <a:r>
              <a:rPr lang="en-US" sz="2400" b="1" dirty="0">
                <a:latin typeface="Georgia" panose="02040502050405020303" pitchFamily="18" charset="0"/>
              </a:rPr>
              <a:t>who is poor/hungry and how to identify them? </a:t>
            </a:r>
          </a:p>
          <a:p>
            <a:pPr marL="971550" lvl="1" indent="-514350"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AutoNum type="romanLcParenR"/>
            </a:pPr>
            <a:r>
              <a:rPr lang="en-US" sz="2400" b="1" dirty="0">
                <a:latin typeface="Georgia" panose="02040502050405020303" pitchFamily="18" charset="0"/>
              </a:rPr>
              <a:t>what is best response to help them?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endParaRPr lang="en-US" sz="24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b="1" dirty="0">
                <a:latin typeface="Georgia" panose="02040502050405020303" pitchFamily="18" charset="0"/>
              </a:rPr>
              <a:t>Emerging computational challenges/opportunities</a:t>
            </a:r>
            <a:r>
              <a:rPr lang="en-US" sz="2400" dirty="0">
                <a:latin typeface="Georgia" panose="02040502050405020303" pitchFamily="18" charset="0"/>
              </a:rPr>
              <a:t>.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7"/>
          <p:cNvSpPr txBox="1">
            <a:spLocks noGrp="1"/>
          </p:cNvSpPr>
          <p:nvPr>
            <p:ph type="title"/>
          </p:nvPr>
        </p:nvSpPr>
        <p:spPr>
          <a:xfrm>
            <a:off x="714378" y="920118"/>
            <a:ext cx="7886700" cy="725175"/>
          </a:xfrm>
          <a:prstGeom prst="rect">
            <a:avLst/>
          </a:prstGeom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Georgia" panose="02040502050405020303" pitchFamily="18" charset="0"/>
              </a:rPr>
              <a:t>Recent USAID Project</a:t>
            </a:r>
            <a:endParaRPr sz="3200" b="1" dirty="0">
              <a:latin typeface="Georgia" panose="02040502050405020303" pitchFamily="18" charset="0"/>
            </a:endParaRPr>
          </a:p>
        </p:txBody>
      </p:sp>
      <p:pic>
        <p:nvPicPr>
          <p:cNvPr id="567" name="Google Shape;5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4" y="1969672"/>
            <a:ext cx="8058152" cy="296298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7"/>
          <p:cNvSpPr txBox="1"/>
          <p:nvPr/>
        </p:nvSpPr>
        <p:spPr>
          <a:xfrm>
            <a:off x="1066800" y="1504696"/>
            <a:ext cx="736282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chemeClr val="hlink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  <a:hlinkClick r:id="rId4"/>
              </a:rPr>
              <a:t>http://barrett.dyson.cornell.edu/research/innovations.html</a:t>
            </a:r>
            <a:endParaRPr sz="2000" dirty="0"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1353855B-F02D-0F57-6E26-7F72C25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5B9550C-F51D-D28A-D096-501B42825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200" b="1" kern="0" dirty="0">
                <a:solidFill>
                  <a:schemeClr val="bg1"/>
                </a:solidFill>
                <a:latin typeface="Georgia" panose="02040502050405020303" pitchFamily="18" charset="0"/>
              </a:rPr>
              <a:t>Recent USAID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84AC7-7A4C-2C9B-A8FF-78F8A05E9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97678"/>
            <a:ext cx="5221171" cy="1503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B6C37-23DF-743B-E53B-800C8F749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171" y="5038264"/>
            <a:ext cx="3962400" cy="1819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cu_logo_sml_150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>
          <a:xfrm>
            <a:off x="3962400" y="0"/>
            <a:ext cx="5181600" cy="838200"/>
          </a:xfrm>
        </p:spPr>
        <p:txBody>
          <a:bodyPr rIns="132080"/>
          <a:lstStyle/>
          <a:p>
            <a:pPr algn="r" eaLnBrk="1" hangingPunct="1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maps for geographic targeting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991600" cy="914400"/>
          </a:xfrm>
        </p:spPr>
        <p:txBody>
          <a:bodyPr rIns="132080"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800" b="1" dirty="0"/>
              <a:t>	</a:t>
            </a:r>
            <a:r>
              <a:rPr lang="en-US" sz="2800" b="1" dirty="0">
                <a:latin typeface="Georgia" panose="02040502050405020303" pitchFamily="18" charset="0"/>
              </a:rPr>
              <a:t>Identifying where the poor live is 1</a:t>
            </a:r>
            <a:r>
              <a:rPr lang="en-US" sz="2800" b="1" baseline="30000" dirty="0">
                <a:latin typeface="Georgia" panose="02040502050405020303" pitchFamily="18" charset="0"/>
              </a:rPr>
              <a:t>st</a:t>
            </a:r>
            <a:r>
              <a:rPr lang="en-US" sz="2800" b="1" dirty="0">
                <a:latin typeface="Georgia" panose="02040502050405020303" pitchFamily="18" charset="0"/>
              </a:rPr>
              <a:t> step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261356" y="1667315"/>
            <a:ext cx="59870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Georgia" panose="02040502050405020303" pitchFamily="18" charset="0"/>
              </a:rPr>
              <a:t>Poverty maps:</a:t>
            </a:r>
          </a:p>
          <a:p>
            <a:pPr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 Use multiple data sets to estimate and map </a:t>
            </a:r>
            <a:r>
              <a:rPr lang="en-US" sz="2000" b="1" dirty="0">
                <a:latin typeface="Georgia" panose="02040502050405020303" pitchFamily="18" charset="0"/>
              </a:rPr>
              <a:t>structural poverty</a:t>
            </a:r>
            <a:r>
              <a:rPr lang="en-US" sz="2000" dirty="0">
                <a:latin typeface="Georgia" panose="02040502050405020303" pitchFamily="18" charset="0"/>
              </a:rPr>
              <a:t>. That’s what one targets.</a:t>
            </a:r>
          </a:p>
          <a:p>
            <a:pPr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 ML methods and EO data permit projection into unsampled spaces and time periods. </a:t>
            </a:r>
          </a:p>
          <a:p>
            <a:pPr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 Collaborate w/World Bank, TNC, CI, WWF, NCP</a:t>
            </a:r>
          </a:p>
          <a:p>
            <a:pPr>
              <a:buFontTx/>
              <a:buChar char="-"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A85F2-AA27-20F3-8E7D-15C75178B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676" y="4164951"/>
            <a:ext cx="2281448" cy="2693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291B1-A5EB-EA4A-D7D4-4713C035E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16400"/>
            <a:ext cx="5791200" cy="229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BD7A32-C4EF-BCD0-6182-1F261D2C5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538949"/>
            <a:ext cx="2286000" cy="26774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22860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Targeting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01752" indent="0">
              <a:spcBef>
                <a:spcPts val="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Early warning: where are needs now or in future?</a:t>
            </a:r>
          </a:p>
          <a:p>
            <a:pPr marL="301752"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Work w/Kenya’s NDMA –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Early warning system 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to limit MAM/SAM, 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esp. among children.</a:t>
            </a:r>
          </a:p>
          <a:p>
            <a:pPr marL="301752" indent="0">
              <a:spcBef>
                <a:spcPts val="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Use their sentinel site: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monthly survey data, 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2006-20 (~90 wards, 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~3 </a:t>
            </a:r>
            <a:r>
              <a:rPr lang="en-US" altLang="en-US" sz="2400" dirty="0" err="1">
                <a:latin typeface="Georgia" panose="02040502050405020303" pitchFamily="18" charset="0"/>
              </a:rPr>
              <a:t>mn</a:t>
            </a:r>
            <a:r>
              <a:rPr lang="en-US" altLang="en-US" sz="2400" dirty="0">
                <a:latin typeface="Georgia" panose="02040502050405020303" pitchFamily="18" charset="0"/>
              </a:rPr>
              <a:t> child obs.)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Gradient boosted random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forests 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(extensions: spatial hetero/</a:t>
            </a:r>
          </a:p>
          <a:p>
            <a:pPr marL="301752" indent="0">
              <a:spcBef>
                <a:spcPts val="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dependence)</a:t>
            </a: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DDEBCC09-A0CA-5C47-230B-A779F4FC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C3278D57-0DE7-D543-C677-CBE185C181AA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Nowcasting/forecasting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3731E-A8CE-076E-9CC2-E27FF37A0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495752"/>
            <a:ext cx="4943794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8080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22860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Targeting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990600"/>
            <a:ext cx="929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01752" indent="0">
              <a:spcBef>
                <a:spcPts val="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Can we generate forecasts of sufficient accuracy?</a:t>
            </a: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DDEBCC09-A0CA-5C47-230B-A779F4FC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C3278D57-0DE7-D543-C677-CBE185C181AA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Nowcasting/forecasting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56C0D-421B-A026-3C58-ED5EE836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542638"/>
            <a:ext cx="7696200" cy="53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9889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22860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Targeting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990600"/>
            <a:ext cx="9296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01752" indent="0">
              <a:spcBef>
                <a:spcPts val="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Choosing the right tool, place and people: </a:t>
            </a:r>
          </a:p>
          <a:p>
            <a:pPr marL="301752"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marL="301752" indent="0">
              <a:spcBef>
                <a:spcPts val="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Targeting maps </a:t>
            </a:r>
            <a:r>
              <a:rPr lang="en-US" altLang="en-US" sz="2400" dirty="0">
                <a:latin typeface="Georgia" panose="02040502050405020303" pitchFamily="18" charset="0"/>
              </a:rPr>
              <a:t>(Lang et al. </a:t>
            </a:r>
            <a:r>
              <a:rPr lang="en-US" altLang="en-US" sz="2400" i="1" dirty="0">
                <a:latin typeface="Georgia" panose="02040502050405020303" pitchFamily="18" charset="0"/>
              </a:rPr>
              <a:t>WD</a:t>
            </a:r>
            <a:r>
              <a:rPr lang="en-US" altLang="en-US" sz="2400" dirty="0">
                <a:latin typeface="Georgia" panose="02040502050405020303" pitchFamily="18" charset="0"/>
              </a:rPr>
              <a:t> 2013)</a:t>
            </a:r>
          </a:p>
          <a:p>
            <a:pPr marL="301752"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marL="301752"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indent="0">
              <a:spcBef>
                <a:spcPts val="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  <p:pic>
        <p:nvPicPr>
          <p:cNvPr id="4" name="Picture 3" descr="transfer_co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1" y="2133600"/>
            <a:ext cx="3048000" cy="4706302"/>
          </a:xfrm>
          <a:prstGeom prst="rect">
            <a:avLst/>
          </a:prstGeom>
        </p:spPr>
      </p:pic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DDEBCC09-A0CA-5C47-230B-A779F4FC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C3278D57-0DE7-D543-C677-CBE185C181AA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Beyond where: </a:t>
            </a:r>
          </a:p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targeting intervention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85E8D-4FE7-74C3-6E97-AE8B3FCD95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1422" y="2293834"/>
            <a:ext cx="3391058" cy="4389504"/>
          </a:xfrm>
          <a:prstGeom prst="rect">
            <a:avLst/>
          </a:prstGeom>
          <a:noFill/>
          <a:ln w="12700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40123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6C66A-6698-45B7-92E4-4CEA0DCB2D9D}"/>
              </a:ext>
            </a:extLst>
          </p:cNvPr>
          <p:cNvSpPr txBox="1"/>
          <p:nvPr/>
        </p:nvSpPr>
        <p:spPr>
          <a:xfrm>
            <a:off x="4572000" y="2967335"/>
            <a:ext cx="419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Thank you for your interest. If you’re interested in working on these problems, please contact Chris Barrett (cbb2) or Liz Tennant (ejt58)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6803</TotalTime>
  <Words>409</Words>
  <Application>Microsoft Office PowerPoint</Application>
  <PresentationFormat>On-screen Show (4:3)</PresentationFormat>
  <Paragraphs>75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Garamond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The challenge</vt:lpstr>
      <vt:lpstr>Recent USAID Project</vt:lpstr>
      <vt:lpstr>Poverty maps for geographic targeting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241</cp:revision>
  <dcterms:created xsi:type="dcterms:W3CDTF">2001-03-15T21:53:34Z</dcterms:created>
  <dcterms:modified xsi:type="dcterms:W3CDTF">2022-09-07T14:51:15Z</dcterms:modified>
</cp:coreProperties>
</file>